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31"/>
  </p:notesMasterIdLst>
  <p:sldIdLst>
    <p:sldId id="335" r:id="rId5"/>
    <p:sldId id="387" r:id="rId6"/>
    <p:sldId id="375" r:id="rId7"/>
    <p:sldId id="415" r:id="rId8"/>
    <p:sldId id="393" r:id="rId9"/>
    <p:sldId id="433" r:id="rId10"/>
    <p:sldId id="418" r:id="rId11"/>
    <p:sldId id="424" r:id="rId12"/>
    <p:sldId id="419" r:id="rId13"/>
    <p:sldId id="426" r:id="rId14"/>
    <p:sldId id="416" r:id="rId15"/>
    <p:sldId id="420" r:id="rId16"/>
    <p:sldId id="377" r:id="rId17"/>
    <p:sldId id="421" r:id="rId18"/>
    <p:sldId id="404" r:id="rId19"/>
    <p:sldId id="437" r:id="rId20"/>
    <p:sldId id="395" r:id="rId21"/>
    <p:sldId id="423" r:id="rId22"/>
    <p:sldId id="422" r:id="rId23"/>
    <p:sldId id="396" r:id="rId24"/>
    <p:sldId id="398" r:id="rId25"/>
    <p:sldId id="399" r:id="rId26"/>
    <p:sldId id="400" r:id="rId27"/>
    <p:sldId id="350" r:id="rId28"/>
    <p:sldId id="436" r:id="rId29"/>
    <p:sldId id="39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3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8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6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May 25,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Streaming Anomaly Detection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Week 4 Status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Bonus Items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Shiny App to Support Anomaly Labelling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Download Data and Label Anomalies – </a:t>
            </a:r>
            <a:r>
              <a:rPr lang="en-US" sz="2000" dirty="0">
                <a:solidFill>
                  <a:schemeClr val="accent3"/>
                </a:solidFill>
              </a:rPr>
              <a:t>Nate/Ryan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Research Dashboards - </a:t>
            </a:r>
            <a:r>
              <a:rPr lang="en-US" sz="2000" dirty="0">
                <a:solidFill>
                  <a:schemeClr val="accent3"/>
                </a:solidFill>
              </a:rPr>
              <a:t>Nate</a:t>
            </a: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Can most likely be done in </a:t>
            </a:r>
            <a:r>
              <a:rPr lang="en-US" sz="1600" dirty="0" err="1"/>
              <a:t>InfluxDB</a:t>
            </a:r>
            <a:r>
              <a:rPr lang="en-US" sz="1600" dirty="0"/>
              <a:t> which will save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Discussion with UDL on the dashboard they are envisioning which should be reasonably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3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5903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Data Cleaning/Feature Engineering Pipeline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not get worked on with EDA behind schedule</a:t>
            </a:r>
          </a:p>
          <a:p>
            <a:endParaRPr lang="en-US" sz="2000" dirty="0"/>
          </a:p>
          <a:p>
            <a:r>
              <a:rPr lang="en-US" sz="2000" b="1" dirty="0"/>
              <a:t>Build/Test Anomaly Detection Frameworks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LSTM model started on but largely behind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Will be working on in coming week, 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2563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Review Azure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was a secondary goal and did not get looked into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UDL agrees this is secondary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Pushing this further out (ultimately a secondary objective)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8014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Getting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Method is time consuming (manual csv downloads)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Complete dataset is still not easily accessible</a:t>
            </a:r>
          </a:p>
          <a:p>
            <a:endParaRPr lang="en-US" dirty="0"/>
          </a:p>
          <a:p>
            <a:r>
              <a:rPr lang="en-US" sz="2000" b="1" dirty="0"/>
              <a:t>Data Parsing to Support Streaming into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was still being provided for this</a:t>
            </a:r>
          </a:p>
          <a:p>
            <a:endParaRPr lang="en-US" dirty="0"/>
          </a:p>
          <a:p>
            <a:r>
              <a:rPr lang="en-US" sz="2000" b="1" dirty="0"/>
              <a:t>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Felt we needed to do additional research before moving forward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Anomalies / Performance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Realized that we need to do our own 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Select performance measures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184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Client Meetings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72C58-D932-4A77-BB13-53AB5F9B696A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29953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Monday Technical Project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 on streaming framework, our approach seems reasonable</a:t>
            </a:r>
          </a:p>
          <a:p>
            <a:endParaRPr lang="en-US" sz="2000" dirty="0"/>
          </a:p>
          <a:p>
            <a:r>
              <a:rPr lang="en-US" sz="2000" b="1" dirty="0"/>
              <a:t>Thursday Sprint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 data parsing and EDA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 for next week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486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Time Summary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3C721A-51C3-4EEA-9AAA-892DB5EEF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2151382"/>
            <a:ext cx="8640591" cy="382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0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Planning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4 Goals: Implement Streaming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Streaming Anomaly Detection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769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Goal/Tasks</a:t>
            </a:r>
            <a:br>
              <a:rPr lang="en-US" dirty="0"/>
            </a:br>
            <a:r>
              <a:rPr lang="en-US" sz="3000" dirty="0"/>
              <a:t>Next Week (May 24-30)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4 Goal: Build Anomaly Detection Model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Label Anomalies and Select Performance Measures (tasks not originally considered)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Start Implementing Detection Pipeline as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Model Tuning and Evaluate Performance as Possible</a:t>
            </a:r>
          </a:p>
          <a:p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6460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Tasks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Build Anomaly Detection Model LSTM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Performance Measures, Anomaly Detection Cleaning/Result Pipeline</a:t>
            </a:r>
          </a:p>
          <a:p>
            <a:endParaRPr lang="en-US" sz="2000" dirty="0"/>
          </a:p>
          <a:p>
            <a:r>
              <a:rPr lang="en-US" sz="2400" b="1" dirty="0">
                <a:solidFill>
                  <a:schemeClr val="accent3"/>
                </a:solidFill>
              </a:rPr>
              <a:t>Nate:</a:t>
            </a:r>
            <a:r>
              <a:rPr lang="en-US" sz="2400" dirty="0"/>
              <a:t>		</a:t>
            </a:r>
            <a:r>
              <a:rPr lang="en-US" sz="2000" dirty="0"/>
              <a:t>Project Management, Status Presentation, Support Mitch/Ryan as 			Needed (streaming framework on hold), Continue Labelling Anomalies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255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Previous Week Summary (May 17-23)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Week Planning (May 24-30)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Timeline Reflection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</a:t>
            </a:r>
          </a:p>
          <a:p>
            <a:endParaRPr lang="en-US" dirty="0"/>
          </a:p>
          <a:p>
            <a:r>
              <a:rPr lang="en-US" sz="2000" b="1" dirty="0"/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Time consuming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Subjective and need comments from EWS on questions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149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590C14-A2A9-4C9D-B1C8-0265235C379E}"/>
              </a:ext>
            </a:extLst>
          </p:cNvPr>
          <p:cNvSpPr txBox="1">
            <a:spLocks/>
          </p:cNvSpPr>
          <p:nvPr/>
        </p:nvSpPr>
        <p:spPr>
          <a:xfrm>
            <a:off x="1181099" y="23355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0237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492506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3: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Anomaly detection model not built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Streaming framework on track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Not implementing model yet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Added task of anomaly labelling</a:t>
            </a:r>
          </a:p>
          <a:p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FE85192A-C292-4319-93C4-188CEBD06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221785"/>
              </p:ext>
            </p:extLst>
          </p:nvPr>
        </p:nvGraphicFramePr>
        <p:xfrm>
          <a:off x="5924550" y="2394863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61835-39DA-4B5A-9904-0CB6A3CA0752}"/>
              </a:ext>
            </a:extLst>
          </p:cNvPr>
          <p:cNvCxnSpPr>
            <a:cxnSpLocks/>
          </p:cNvCxnSpPr>
          <p:nvPr/>
        </p:nvCxnSpPr>
        <p:spPr>
          <a:xfrm>
            <a:off x="5924550" y="3878223"/>
            <a:ext cx="55318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63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 at the start of Week 4</a:t>
            </a:r>
          </a:p>
          <a:p>
            <a:r>
              <a:rPr lang="en-US" sz="2000" b="1" dirty="0"/>
              <a:t>Plan was: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2 was research/understanding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3 is testing/building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implementing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5 is a value add/buffer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 is becoming testing/building and Week 5 implementing – </a:t>
            </a:r>
            <a:r>
              <a:rPr lang="en-US" sz="2000" b="1" dirty="0">
                <a:solidFill>
                  <a:srgbClr val="FF0000"/>
                </a:solidFill>
              </a:rPr>
              <a:t>No longer have float</a:t>
            </a:r>
          </a:p>
          <a:p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27750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5" y="2060658"/>
            <a:ext cx="10289273" cy="47705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Sensors grouped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Data standardized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Anomaly Screen/Filter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Trains on normal data only – any data already labelled anomalous is removed from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Labelling anomalies to initially train the model will be done manually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LSTM-AD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2-layers Stacked LSTM for initial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Modify as required (such as using a sliding window)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Changing the threshold of labelling an anomaly for preferred results or changing the period a sensor is trained on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F45F8FF-765D-40FB-B88D-B392CBF589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</p:spTree>
    <p:extLst>
      <p:ext uri="{BB962C8B-B14F-4D97-AF65-F5344CB8AC3E}">
        <p14:creationId xmlns:p14="http://schemas.microsoft.com/office/powerpoint/2010/main" val="61173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BF5A28-98E4-4826-B337-1F637D15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523" y="1975997"/>
            <a:ext cx="9086850" cy="4048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7" y="2436376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26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3853FD-B449-4752-8BA6-FCB78FD2D9E6}"/>
              </a:ext>
            </a:extLst>
          </p:cNvPr>
          <p:cNvCxnSpPr/>
          <p:nvPr/>
        </p:nvCxnSpPr>
        <p:spPr>
          <a:xfrm>
            <a:off x="6652727" y="1975997"/>
            <a:ext cx="0" cy="3995890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61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Week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3 Goals: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Short-Listed Anomaly Detection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Processing for Anomaly Detection Pipeline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Streaming Framework for Anomaly Detection Model with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Meet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Reviewing Azure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Exploratory Data Analysis - </a:t>
            </a:r>
            <a:r>
              <a:rPr lang="en-US" sz="2000" b="1" dirty="0">
                <a:solidFill>
                  <a:schemeClr val="accent3"/>
                </a:solidFill>
              </a:rPr>
              <a:t>Ryan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originally completed on the limited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intensive method of downloading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Ultimately committed to downloading 2-years of ~minute data for 5 sensors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Will continue with ~10 more sensors throughout Week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work supporting UDL with parsing data and implementing streaming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Still in progress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to the extent that it can be,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8" y="2183102"/>
            <a:ext cx="10578583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Anomaly Detection Research (and start testing) – </a:t>
            </a:r>
            <a:r>
              <a:rPr lang="en-US" sz="2000" b="1" dirty="0">
                <a:solidFill>
                  <a:schemeClr val="accent3"/>
                </a:solidFill>
              </a:rPr>
              <a:t>Mitch/Ryan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Decided we needed additional time on coming up with the anomaly detection method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Risk of going down the wrong path too high (high diversity of methods)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Part of the delay was driven by uncertainty in data</a:t>
            </a:r>
          </a:p>
          <a:p>
            <a:pPr lvl="1"/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Moving forward with an LSTM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Discussed with Scott Friday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but ended up being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596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Anomaly Detection Model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9C5D49-5585-41C8-B2A4-D3E189EEBA3A}"/>
              </a:ext>
            </a:extLst>
          </p:cNvPr>
          <p:cNvSpPr txBox="1"/>
          <p:nvPr/>
        </p:nvSpPr>
        <p:spPr>
          <a:xfrm>
            <a:off x="994244" y="2291479"/>
            <a:ext cx="463419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Training completed weekly/monthly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Predict on ongoing basis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Trains on normal data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operational adjustment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Allows new sensor to use a similar sensor trained model to start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15F814E-9A41-4D63-AA06-8EE8A7CBF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44" y="1991860"/>
            <a:ext cx="9820627" cy="4300473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56D2562-906A-4502-9730-A3C5D98C07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37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Build Streaming Framework - </a:t>
            </a:r>
            <a:r>
              <a:rPr lang="en-US" sz="2000" b="1" dirty="0">
                <a:solidFill>
                  <a:schemeClr val="accent3"/>
                </a:solidFill>
              </a:rPr>
              <a:t>Nate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initial framework (code) that could work with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Includes querying/parsing/writing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Options coded for inline </a:t>
            </a:r>
            <a:r>
              <a:rPr lang="en-US" sz="2000" dirty="0" err="1"/>
              <a:t>Telegraf</a:t>
            </a:r>
            <a:r>
              <a:rPr lang="en-US" sz="2000" dirty="0"/>
              <a:t> prediction or query/write from </a:t>
            </a:r>
            <a:r>
              <a:rPr lang="en-US" sz="2000" dirty="0" err="1"/>
              <a:t>InfluxDB</a:t>
            </a:r>
            <a:r>
              <a:rPr lang="en-US" sz="2000" dirty="0"/>
              <a:t>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Stopped at a point where details on model are now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in local Docker setup successful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952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FCAF31-349A-4283-A5F6-A5D6BEEC845A}"/>
              </a:ext>
            </a:extLst>
          </p:cNvPr>
          <p:cNvGrpSpPr/>
          <p:nvPr/>
        </p:nvGrpSpPr>
        <p:grpSpPr>
          <a:xfrm>
            <a:off x="1273147" y="3787514"/>
            <a:ext cx="3544876" cy="1782179"/>
            <a:chOff x="666979" y="701408"/>
            <a:chExt cx="5421623" cy="3005387"/>
          </a:xfrm>
        </p:grpSpPr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D3427F2C-27C5-435E-93C7-1927143FF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0CC0945F-D930-4B2B-9B18-2773050B4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A2A5505-D9A0-4A46-A2B9-22037753DC5C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>
              <a:off x="2627788" y="1782932"/>
              <a:ext cx="0" cy="609653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0E6E2AE-44E8-4DA4-B615-074F96BD57FB}"/>
                </a:ext>
              </a:extLst>
            </p:cNvPr>
            <p:cNvCxnSpPr>
              <a:cxnSpLocks/>
            </p:cNvCxnSpPr>
            <p:nvPr/>
          </p:nvCxnSpPr>
          <p:spPr>
            <a:xfrm>
              <a:off x="666979" y="1058981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48DD7E1-B2E9-41D0-B8AB-8670F6DA2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2220BB-6685-49D6-A9C3-8C60F001D93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471B8-E7FA-407C-8469-A3138B7B896F}"/>
              </a:ext>
            </a:extLst>
          </p:cNvPr>
          <p:cNvGrpSpPr/>
          <p:nvPr/>
        </p:nvGrpSpPr>
        <p:grpSpPr>
          <a:xfrm>
            <a:off x="6049835" y="5001225"/>
            <a:ext cx="984554" cy="957150"/>
            <a:chOff x="10392932" y="2151382"/>
            <a:chExt cx="984554" cy="957150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6B4CC07-2D13-4127-AFF3-F4748F80D185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039AABB-4C0A-4E1D-95F2-1596A5B5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CD96ECD-2B2D-42D9-973B-151C9D6FEF9A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13BBC7B-4720-43C0-8D93-66816B9D72E0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6DD433-E32A-437E-BA74-C166C1C1EE69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FCE48CA-43D8-4942-8675-974FBE170C0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1D99761-2CB1-4C05-8539-0B85773154F1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417593" y="2638688"/>
            <a:ext cx="4144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inline w/ </a:t>
            </a:r>
            <a:r>
              <a:rPr lang="en-US" b="1" dirty="0" err="1">
                <a:solidFill>
                  <a:schemeClr val="bg1"/>
                </a:solidFill>
              </a:rPr>
              <a:t>Telegraf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BDD4AB-91C9-4520-8652-859BA3C732C8}"/>
              </a:ext>
            </a:extLst>
          </p:cNvPr>
          <p:cNvCxnSpPr>
            <a:cxnSpLocks/>
          </p:cNvCxnSpPr>
          <p:nvPr/>
        </p:nvCxnSpPr>
        <p:spPr>
          <a:xfrm>
            <a:off x="2973866" y="4217799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9E306F0-A7EC-439F-AF87-20176BB7B9A7}"/>
              </a:ext>
            </a:extLst>
          </p:cNvPr>
          <p:cNvGrpSpPr/>
          <p:nvPr/>
        </p:nvGrpSpPr>
        <p:grpSpPr>
          <a:xfrm>
            <a:off x="6101683" y="3461631"/>
            <a:ext cx="4892916" cy="1226169"/>
            <a:chOff x="667574" y="1639039"/>
            <a:chExt cx="7483350" cy="2067756"/>
          </a:xfrm>
        </p:grpSpPr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0DFF0EBE-8BCB-45B3-AC5E-D95A1712B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3B244B2F-5F23-4FB4-9C3B-F1C7E1504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57A7E458-3694-4573-BFA0-B337B6621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753FA80-9136-4A0F-BE35-0EA3D9C8EBF2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2D420532-4C5D-4CBB-B33F-F4BCD390DD67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2B97B54-C182-4907-8D4D-EFC638A29032}"/>
              </a:ext>
            </a:extLst>
          </p:cNvPr>
          <p:cNvCxnSpPr>
            <a:cxnSpLocks/>
          </p:cNvCxnSpPr>
          <p:nvPr/>
        </p:nvCxnSpPr>
        <p:spPr>
          <a:xfrm flipH="1">
            <a:off x="9729891" y="4217799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84DD2DA-ED70-422C-B09D-A27CB3F7206B}"/>
              </a:ext>
            </a:extLst>
          </p:cNvPr>
          <p:cNvCxnSpPr>
            <a:cxnSpLocks/>
          </p:cNvCxnSpPr>
          <p:nvPr/>
        </p:nvCxnSpPr>
        <p:spPr>
          <a:xfrm>
            <a:off x="9760968" y="3894028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F3D0D3A-4EDC-459B-8B4F-AC96E40FC248}"/>
              </a:ext>
            </a:extLst>
          </p:cNvPr>
          <p:cNvSpPr txBox="1"/>
          <p:nvPr/>
        </p:nvSpPr>
        <p:spPr>
          <a:xfrm>
            <a:off x="6383358" y="2634327"/>
            <a:ext cx="4732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using Query/Write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8DFD7D3F-EB43-46D0-B18C-51E2B930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</p:spTree>
    <p:extLst>
      <p:ext uri="{BB962C8B-B14F-4D97-AF65-F5344CB8AC3E}">
        <p14:creationId xmlns:p14="http://schemas.microsoft.com/office/powerpoint/2010/main" val="424702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Meet with Domain Experts - </a:t>
            </a:r>
            <a:r>
              <a:rPr lang="en-US" sz="2000" b="1" dirty="0">
                <a:solidFill>
                  <a:schemeClr val="accent3"/>
                </a:solidFill>
              </a:rPr>
              <a:t>All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Monday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Sounds like we’ll be unable to get labelled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Friday meeting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Buy-in on ~15 sensors that we’re using for the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EWS is looking at options to get labelled anomalies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Unlikely we’ll get labelled data in a reasonable timeframe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Have the ability to meet and discuss results in Week 5 </a:t>
            </a:r>
            <a:endParaRPr lang="en-US" sz="2000" dirty="0"/>
          </a:p>
          <a:p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322483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460</TotalTime>
  <Words>1309</Words>
  <Application>Microsoft Office PowerPoint</Application>
  <PresentationFormat>Widescreen</PresentationFormat>
  <Paragraphs>292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Nova</vt:lpstr>
      <vt:lpstr>Calibri</vt:lpstr>
      <vt:lpstr>Wingdings</vt:lpstr>
      <vt:lpstr>Theme1</vt:lpstr>
      <vt:lpstr> Streaming Anomaly Detection Urban Data Lab Capstone Project Week 4 Status</vt:lpstr>
      <vt:lpstr>Outline</vt:lpstr>
      <vt:lpstr>Previous Week Summary</vt:lpstr>
      <vt:lpstr>Ongoing from Week 2 Tasks Previous Week (May 17-23)</vt:lpstr>
      <vt:lpstr>Ongoing from Week 2 Tasks Previous Week (May 17-23)</vt:lpstr>
      <vt:lpstr>Anomaly Detection Model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Challenges Previous Week (May 17-23)</vt:lpstr>
      <vt:lpstr>Challenges Previous Week (May 17-23)</vt:lpstr>
      <vt:lpstr>Client Meetings Previous Week (May 17-23)</vt:lpstr>
      <vt:lpstr>Time Summary Previous Week (May 17-23)</vt:lpstr>
      <vt:lpstr>Next Week Planning</vt:lpstr>
      <vt:lpstr>New Goal/Tasks Next Week (May 24-30)</vt:lpstr>
      <vt:lpstr>Individual Tasks Next Week (May 17-23)</vt:lpstr>
      <vt:lpstr>Challenges Next Week (May 17-23)</vt:lpstr>
      <vt:lpstr>Timeline Reflection</vt:lpstr>
      <vt:lpstr>Schedule Timeline Reflection</vt:lpstr>
      <vt:lpstr>Impacts to Schedule Timeline Reflection</vt:lpstr>
      <vt:lpstr>Thank You</vt:lpstr>
      <vt:lpstr>Anomaly Detection Model Current Progress</vt:lpstr>
      <vt:lpstr>Schedule Timeline Reflection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59</cp:revision>
  <dcterms:created xsi:type="dcterms:W3CDTF">2021-04-15T15:10:01Z</dcterms:created>
  <dcterms:modified xsi:type="dcterms:W3CDTF">2021-05-25T17:55:16Z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